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1562" r:id="rId2"/>
    <p:sldId id="1564" r:id="rId3"/>
    <p:sldId id="1565" r:id="rId4"/>
    <p:sldId id="1566" r:id="rId5"/>
    <p:sldId id="1570" r:id="rId6"/>
    <p:sldId id="1494" r:id="rId7"/>
    <p:sldId id="1532" r:id="rId8"/>
    <p:sldId id="1536" r:id="rId9"/>
    <p:sldId id="1538" r:id="rId10"/>
    <p:sldId id="1540" r:id="rId11"/>
    <p:sldId id="1080" r:id="rId12"/>
    <p:sldId id="1541" r:id="rId13"/>
    <p:sldId id="1542" r:id="rId14"/>
    <p:sldId id="1543" r:id="rId15"/>
    <p:sldId id="1544" r:id="rId16"/>
    <p:sldId id="1545" r:id="rId17"/>
    <p:sldId id="1546" r:id="rId18"/>
    <p:sldId id="1547" r:id="rId19"/>
    <p:sldId id="1548" r:id="rId20"/>
    <p:sldId id="1549" r:id="rId21"/>
    <p:sldId id="1551" r:id="rId22"/>
    <p:sldId id="1572" r:id="rId23"/>
    <p:sldId id="1568" r:id="rId24"/>
    <p:sldId id="1535" r:id="rId25"/>
    <p:sldId id="1573" r:id="rId26"/>
    <p:sldId id="1574" r:id="rId27"/>
    <p:sldId id="1575" r:id="rId28"/>
    <p:sldId id="1576" r:id="rId29"/>
    <p:sldId id="1577" r:id="rId30"/>
    <p:sldId id="1578" r:id="rId31"/>
    <p:sldId id="1579" r:id="rId32"/>
    <p:sldId id="1580" r:id="rId33"/>
    <p:sldId id="1581" r:id="rId34"/>
    <p:sldId id="1582" r:id="rId35"/>
    <p:sldId id="1583" r:id="rId36"/>
    <p:sldId id="1584" r:id="rId37"/>
    <p:sldId id="1585" r:id="rId38"/>
    <p:sldId id="1586" r:id="rId39"/>
    <p:sldId id="1587" r:id="rId40"/>
    <p:sldId id="1588" r:id="rId41"/>
    <p:sldId id="1589" r:id="rId42"/>
    <p:sldId id="1590" r:id="rId43"/>
    <p:sldId id="1553" r:id="rId44"/>
    <p:sldId id="1600" r:id="rId45"/>
    <p:sldId id="1567" r:id="rId46"/>
    <p:sldId id="1594" r:id="rId47"/>
    <p:sldId id="1595" r:id="rId48"/>
    <p:sldId id="1596" r:id="rId49"/>
    <p:sldId id="1597" r:id="rId50"/>
    <p:sldId id="1491" r:id="rId51"/>
    <p:sldId id="125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elsey Wininger" initials="CW [7]" lastIdx="1" clrIdx="6"/>
  <p:cmAuthor id="1" name="Chelsey Wininger" initials="CW" lastIdx="13" clrIdx="0"/>
  <p:cmAuthor id="2" name="Mary McInerney" initials="MM [8]" lastIdx="1" clrIdx="1"/>
  <p:cmAuthor id="3" name="Mary McInerney" initials="MM [9]" lastIdx="1" clrIdx="2"/>
  <p:cmAuthor id="4" name="Chelsey Wininger" initials="CW [6]" lastIdx="1" clrIdx="3"/>
  <p:cmAuthor id="5" name="Chelsey Wininger" initials="CW [8]" lastIdx="1" clrIdx="4"/>
  <p:cmAuthor id="6" name="Mary McInerney" initials="M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DC"/>
    <a:srgbClr val="92D050"/>
    <a:srgbClr val="92DD47"/>
    <a:srgbClr val="EE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2"/>
    <p:restoredTop sz="82716"/>
  </p:normalViewPr>
  <p:slideViewPr>
    <p:cSldViewPr snapToGrid="0" snapToObjects="1">
      <p:cViewPr varScale="1">
        <p:scale>
          <a:sx n="87" d="100"/>
          <a:sy n="87" d="100"/>
        </p:scale>
        <p:origin x="1208" y="192"/>
      </p:cViewPr>
      <p:guideLst>
        <p:guide orient="horz" pos="1776"/>
        <p:guide pos="3840"/>
      </p:guideLst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3B00-849F-3245-8377-FA8133F4C6E7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4B64-BDA6-634E-BD2A-D5BD70F9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/>
              <a:t>/4.0/ or send a letter to Creative Commons, PO Box 1866, Mountain View, CA 94042, USA</a:t>
            </a:r>
            <a:endParaRPr lang="en-US" sz="1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990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95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5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3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1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1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07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8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519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6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32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33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33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0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30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22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2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971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/>
              </a:rPr>
              <a:t>Coercion</a:t>
            </a:r>
            <a:r>
              <a:rPr lang="en-US" baseline="0" dirty="0">
                <a:latin typeface="Whitney Book"/>
              </a:rPr>
              <a:t> induces change, while leadership influences change</a:t>
            </a:r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5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91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3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94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7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0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4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68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2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70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it.ly/Emotionalagility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pUZyGe80mL3oh6fmvPuBBKFj55HPLqRhw8rsi4nGE0/edit#gid=1057968535" TargetMode="External"/><Relationship Id="rId2" Type="http://schemas.openxmlformats.org/officeDocument/2006/relationships/hyperlink" Target="mailto:fellows@ofa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ocs.google.com/spreadsheets/d/13XNqUTflioSlkxMCAV9ML98pG8zj-7_uYBQ6YzjJKws/edit#gid=1496810796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8128000"/>
          </a:xfrm>
          <a:prstGeom prst="rect">
            <a:avLst/>
          </a:prstGeom>
          <a:effectLst>
            <a:outerShdw blurRad="50800" dist="50800" dir="16500000" algn="ctr" rotWithShape="0">
              <a:srgbClr val="000000"/>
            </a:outerShdw>
          </a:effectLst>
        </p:spPr>
      </p:pic>
      <p:sp>
        <p:nvSpPr>
          <p:cNvPr id="133" name="Shape 133"/>
          <p:cNvSpPr txBox="1"/>
          <p:nvPr/>
        </p:nvSpPr>
        <p:spPr>
          <a:xfrm>
            <a:off x="514349" y="2682469"/>
            <a:ext cx="11163300" cy="560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500" b="1" u="none" strike="noStrike" cap="none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SPRING 2018 OFA FELLOWS LEADERS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52926" y="6219370"/>
            <a:ext cx="8519103" cy="406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200" b="1" u="none" strike="noStrike" cap="none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We will begin the training at 8 p.m. ET / 7 p.m. CT</a:t>
            </a:r>
          </a:p>
        </p:txBody>
      </p:sp>
      <p:sp>
        <p:nvSpPr>
          <p:cNvPr id="8" name="Shape 133"/>
          <p:cNvSpPr txBox="1"/>
          <p:nvPr/>
        </p:nvSpPr>
        <p:spPr>
          <a:xfrm>
            <a:off x="514348" y="4389627"/>
            <a:ext cx="11163300" cy="8329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2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Bobby Brady-Sharp  </a:t>
            </a:r>
            <a:r>
              <a:rPr lang="en-US" sz="2200" b="1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/ </a:t>
            </a:r>
            <a:r>
              <a:rPr lang="en-US" sz="2200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OFA Training Projects Manager  </a:t>
            </a:r>
          </a:p>
        </p:txBody>
      </p:sp>
      <p:pic>
        <p:nvPicPr>
          <p:cNvPr id="9" name="Shape 16"/>
          <p:cNvPicPr preferRelativeResize="0"/>
          <p:nvPr/>
        </p:nvPicPr>
        <p:blipFill rotWithShape="1">
          <a:blip r:embed="rId4">
            <a:alphaModFix amt="63000"/>
          </a:blip>
          <a:srcRect/>
          <a:stretch/>
        </p:blipFill>
        <p:spPr>
          <a:xfrm>
            <a:off x="11093823" y="6323022"/>
            <a:ext cx="869466" cy="337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33"/>
          <p:cNvSpPr txBox="1"/>
          <p:nvPr/>
        </p:nvSpPr>
        <p:spPr>
          <a:xfrm>
            <a:off x="514348" y="3160068"/>
            <a:ext cx="11163300" cy="91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Part 1: Defining Leadership</a:t>
            </a:r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915F9439-5672-A741-8907-3666DB1C1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123" y="6236583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25979" y="964608"/>
            <a:ext cx="6330749" cy="42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7: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Group dynamics—Social roles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8: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Group dynamics—Culture/power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9: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Conflict/Resolution—Definitions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10: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Conflict/Resolution—Resolution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8779" y="1006600"/>
            <a:ext cx="3203768" cy="154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Phase 3: Leadership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in practice</a:t>
            </a:r>
          </a:p>
        </p:txBody>
      </p:sp>
    </p:spTree>
    <p:extLst>
      <p:ext uri="{BB962C8B-B14F-4D97-AF65-F5344CB8AC3E}">
        <p14:creationId xmlns:p14="http://schemas.microsoft.com/office/powerpoint/2010/main" val="94022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852966201_f4b2df6034_o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669" b="13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59586"/>
            <a:ext cx="1219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Expectations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61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812544"/>
            <a:ext cx="9978013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Miss no more than two webinars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184849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379408"/>
            <a:ext cx="9978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If you do miss </a:t>
            </a:r>
          </a:p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 webinar, watch </a:t>
            </a:r>
          </a:p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the recording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11793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812544"/>
            <a:ext cx="9978013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Read emails in detail and thoroughly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154637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571913"/>
            <a:ext cx="9978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Complete pre-work and homework assignments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61033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812544"/>
            <a:ext cx="9978013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Watch pre-recorded videos on logistics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15262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555871"/>
            <a:ext cx="9978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Recruit, interview, and select a team of fellows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81023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539828"/>
            <a:ext cx="9978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Plan a Fellows orientation to take place on March 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1314130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812544"/>
            <a:ext cx="9978013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Align with fellow leaders by phone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48273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38" y="2421281"/>
            <a:ext cx="10053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Develop self-awareness and knowledge about your archetype of leadership</a:t>
            </a:r>
          </a:p>
        </p:txBody>
      </p:sp>
    </p:spTree>
    <p:extLst>
      <p:ext uri="{BB962C8B-B14F-4D97-AF65-F5344CB8AC3E}">
        <p14:creationId xmlns:p14="http://schemas.microsoft.com/office/powerpoint/2010/main" val="152962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42" y="2603997"/>
            <a:ext cx="103631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Be intellectually curious and challenge your assumptions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2718311" y="1274792"/>
            <a:ext cx="6755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 EXPECTATIONS:</a:t>
            </a:r>
          </a:p>
        </p:txBody>
      </p:sp>
    </p:spTree>
    <p:extLst>
      <p:ext uri="{BB962C8B-B14F-4D97-AF65-F5344CB8AC3E}">
        <p14:creationId xmlns:p14="http://schemas.microsoft.com/office/powerpoint/2010/main" val="79456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471910"/>
            <a:ext cx="5997944" cy="262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Introduce yourself and where you’re from.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Share what fictional character you chose to have dinner with and why.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5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Breakout </a:t>
            </a:r>
          </a:p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Groups of 3-4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46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9136" y="1117152"/>
            <a:ext cx="4800256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Fellows Leaders introduction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34" y="1830836"/>
            <a:ext cx="4316504" cy="543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Your top five leaders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35" y="2568155"/>
            <a:ext cx="468689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9135" y="3305474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Our conceptions of leadership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9134" y="401964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5088" y="1117152"/>
            <a:ext cx="288683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9973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9677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Archetypes of </a:t>
            </a:r>
          </a:p>
          <a:p>
            <a:pPr algn="ctr">
              <a:lnSpc>
                <a:spcPct val="90000"/>
              </a:lnSpc>
            </a:pPr>
            <a:r>
              <a:rPr lang="en-US" sz="8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3675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There are many definitions</a:t>
            </a:r>
            <a:r>
              <a:rPr lang="mr-IN" sz="4500" b="1" dirty="0"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850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In the past 60 years, as many as </a:t>
            </a: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65 different classification systems have been developed to define leadership (Fleishman, et. Al, 1991)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5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0468" y="1513620"/>
            <a:ext cx="5607804" cy="37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List the top five leaders you admire on a piece of paper.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Identify why you chose these five leaders—think: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Attributes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Demographics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makes them a good leader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5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Reflection and writing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6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501428"/>
            <a:ext cx="5997944" cy="37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You will be in a breakout for this next activity.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5 minutes: </a:t>
            </a: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You will share your list of leaders and explain why you chose them. Include demographics and attributes of your leaders.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Switch and have the other members share. </a:t>
            </a:r>
            <a:endParaRPr lang="en-US" altLang="en-US" sz="2400" i="1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10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Breakout activity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6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501428"/>
            <a:ext cx="5997944" cy="299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Reflect on your partner’s list of leaders and descriptions: 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values are present in the list of leaders your partner chose?</a:t>
            </a:r>
          </a:p>
          <a:p>
            <a:pPr marL="1085850" lvl="1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potential leadership blind-spots do you see?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3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Reflection and writing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8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525812"/>
            <a:ext cx="5997944" cy="262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Each partner should come back together.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For 5 minutes each: </a:t>
            </a: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Discuss your findings on the values you noticed in your partner’s leaders list and the potential blind-spots you were able to identify. </a:t>
            </a:r>
            <a:endParaRPr lang="en-US" altLang="en-US" sz="2400" i="1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10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Partner activity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722503"/>
            <a:ext cx="12192000" cy="31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20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</p:txBody>
      </p: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6096000" y="6858000"/>
            <a:ext cx="0" cy="1237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27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444" y="2437324"/>
            <a:ext cx="1041710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Identify areas that, based on your archetypes, highlight how you want grow as a leader</a:t>
            </a:r>
          </a:p>
        </p:txBody>
      </p:sp>
    </p:spTree>
    <p:extLst>
      <p:ext uri="{BB962C8B-B14F-4D97-AF65-F5344CB8AC3E}">
        <p14:creationId xmlns:p14="http://schemas.microsoft.com/office/powerpoint/2010/main" val="1484710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9136" y="1117152"/>
            <a:ext cx="4800256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Fellows Leader introduction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34" y="1830836"/>
            <a:ext cx="4316504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Your five top leaders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35" y="2568155"/>
            <a:ext cx="4686893" cy="543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9135" y="3305474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Our conceptions of leadership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9134" y="401964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5088" y="1117152"/>
            <a:ext cx="288683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05943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6129" y="1456734"/>
            <a:ext cx="8812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Archetype: 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A recurrent symbol or motif of something, particularly in reference to your thoughts.</a:t>
            </a:r>
            <a:endParaRPr lang="en-US" sz="4000" b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0018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67633" y="1645902"/>
            <a:ext cx="92274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Stereotype: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A widely held but fixed and oversimplified image or idea of a particular type of person or thing.</a:t>
            </a:r>
            <a:endParaRPr lang="en-US" sz="4000" b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4969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40652"/>
            <a:ext cx="12191999" cy="78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55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 </a:t>
            </a: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 a plumber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008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40652"/>
            <a:ext cx="12191999" cy="78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55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</a:t>
            </a: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of a teacher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865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25693"/>
            <a:ext cx="12192000" cy="78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55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</a:t>
            </a: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of a businessperson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0935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44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On a notepad, write down your answers to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is your archetype of leadership?</a:t>
            </a:r>
          </a:p>
          <a:p>
            <a:pPr marL="1085850" lvl="1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How does your leadership archetype differ from you?</a:t>
            </a:r>
          </a:p>
          <a:p>
            <a:pPr marL="1085850" lvl="1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Give an example of someone who has challenged your archetype.</a:t>
            </a:r>
          </a:p>
          <a:p>
            <a:pPr marL="1085850" lvl="1" indent="-342900">
              <a:buFont typeface="Arial" charset="0"/>
              <a:buChar char="•"/>
            </a:pPr>
            <a:endParaRPr lang="en-US" alt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6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8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Individual reflection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9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003348"/>
            <a:ext cx="1219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Source Sans Pro" charset="0"/>
                <a:ea typeface="Source Sans Pro" charset="0"/>
                <a:cs typeface="Source Sans Pro" charset="0"/>
              </a:rPr>
              <a:t>What archetypes did you come up with?</a:t>
            </a:r>
          </a:p>
          <a:p>
            <a:pPr algn="ctr">
              <a:lnSpc>
                <a:spcPct val="90000"/>
              </a:lnSpc>
            </a:pPr>
            <a:endParaRPr lang="en-US" sz="30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Source Sans Pro" charset="0"/>
                <a:ea typeface="Source Sans Pro" charset="0"/>
                <a:cs typeface="Source Sans Pro" charset="0"/>
              </a:rPr>
              <a:t>Who challenged your archetype?</a:t>
            </a:r>
          </a:p>
          <a:p>
            <a:pPr algn="ctr">
              <a:lnSpc>
                <a:spcPct val="90000"/>
              </a:lnSpc>
            </a:pPr>
            <a:endParaRPr lang="en-US" sz="30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Source Sans Pro" charset="0"/>
                <a:ea typeface="Source Sans Pro" charset="0"/>
                <a:cs typeface="Source Sans Pro" charset="0"/>
              </a:rPr>
              <a:t>Were you surprised by the way you thought of leadership?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24714"/>
            <a:ext cx="12191999" cy="160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Discussion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5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9136" y="1117152"/>
            <a:ext cx="4800256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Our day so far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34" y="1830836"/>
            <a:ext cx="4316504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Your five top leaders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35" y="2568155"/>
            <a:ext cx="4686893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9135" y="3305474"/>
            <a:ext cx="4523233" cy="543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Our conceptions of leadership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9134" y="401964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5088" y="1117152"/>
            <a:ext cx="288683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10536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54688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What leadership is </a:t>
            </a:r>
          </a:p>
          <a:p>
            <a:pPr algn="ctr"/>
            <a:r>
              <a:rPr lang="en-US" sz="7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</a:t>
            </a:r>
            <a:r>
              <a:rPr lang="en-US" sz="7500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and is not)</a:t>
            </a:r>
            <a:endParaRPr lang="en-US" sz="7500" b="1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8859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38" y="2819400"/>
            <a:ext cx="10053920" cy="146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Challenge your assumptions on leadership</a:t>
            </a:r>
          </a:p>
        </p:txBody>
      </p:sp>
    </p:spTree>
    <p:extLst>
      <p:ext uri="{BB962C8B-B14F-4D97-AF65-F5344CB8AC3E}">
        <p14:creationId xmlns:p14="http://schemas.microsoft.com/office/powerpoint/2010/main" val="1770202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630" y="1794192"/>
            <a:ext cx="1050131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Our conception </a:t>
            </a:r>
          </a:p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of what leadership is </a:t>
            </a:r>
          </a:p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can be limiting.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8711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6723" y="1254222"/>
            <a:ext cx="871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Assigned Leadership: 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 that is based on occupying a position in an organization.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966723" y="5405634"/>
            <a:ext cx="56941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</a:t>
            </a:r>
            <a:r>
              <a:rPr lang="en-US" b="1" i="1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Northouse</a:t>
            </a: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”Leadership: Theory and Practice”, 08)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56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0683" y="1328910"/>
            <a:ext cx="8770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Emergent Leadership: </a:t>
            </a:r>
          </a:p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Perceiving an individual as the most influential member of a group, regardless of their title.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710683" y="5405634"/>
            <a:ext cx="56941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</a:t>
            </a:r>
            <a:r>
              <a:rPr lang="en-US" b="1" i="1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Northouse</a:t>
            </a:r>
            <a:r>
              <a:rPr lang="en-US" b="1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”Leadership: Theory and Practice”, 08)</a:t>
            </a:r>
            <a:endParaRPr lang="en-US" b="1" i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05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78071" y="-47104"/>
            <a:ext cx="6113929" cy="690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29" y="-47104"/>
            <a:ext cx="6078071" cy="6905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67035" y="562192"/>
            <a:ext cx="5536000" cy="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354" y="558795"/>
            <a:ext cx="5337361" cy="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927199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78071" y="-47104"/>
            <a:ext cx="6113929" cy="690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47104"/>
            <a:ext cx="6096000" cy="6905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67035" y="562192"/>
            <a:ext cx="5536000" cy="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5432" y="1655638"/>
            <a:ext cx="5282283" cy="37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Impersonal about goals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Relate more in-line with role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Authority granted from above (authorized)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Transactional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Conditional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354" y="558795"/>
            <a:ext cx="5337361" cy="9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Management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(Abraham </a:t>
            </a:r>
            <a:r>
              <a:rPr lang="en-US" sz="24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Zaleznik</a:t>
            </a:r>
            <a:r>
              <a:rPr lang="en-US" sz="2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, 1977)</a:t>
            </a:r>
          </a:p>
        </p:txBody>
      </p:sp>
    </p:spTree>
    <p:extLst>
      <p:ext uri="{BB962C8B-B14F-4D97-AF65-F5344CB8AC3E}">
        <p14:creationId xmlns:p14="http://schemas.microsoft.com/office/powerpoint/2010/main" val="1325376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78071" y="-47104"/>
            <a:ext cx="6113929" cy="690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47104"/>
            <a:ext cx="6096000" cy="6905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67035" y="562192"/>
            <a:ext cx="5536000" cy="9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(Abraham </a:t>
            </a:r>
            <a:r>
              <a:rPr lang="en-US" sz="24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Zaleznik</a:t>
            </a:r>
            <a:r>
              <a:rPr lang="en-US" sz="2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, 1977)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03503" y="1655638"/>
            <a:ext cx="4944172" cy="299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Personal about org goals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Relate more intuitively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Authority granted from below from within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Persistent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5432" y="1655638"/>
            <a:ext cx="5282283" cy="37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Impersonal about goals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Relate more in-line with role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Authority granted from above (authorized)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Transactional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Conditional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354" y="558795"/>
            <a:ext cx="5337361" cy="9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Management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(Abraham </a:t>
            </a:r>
            <a:r>
              <a:rPr lang="en-US" sz="24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Zaleznik</a:t>
            </a:r>
            <a:r>
              <a:rPr lang="en-US" sz="2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, 1977)</a:t>
            </a:r>
          </a:p>
        </p:txBody>
      </p:sp>
    </p:spTree>
    <p:extLst>
      <p:ext uri="{BB962C8B-B14F-4D97-AF65-F5344CB8AC3E}">
        <p14:creationId xmlns:p14="http://schemas.microsoft.com/office/powerpoint/2010/main" val="498263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607"/>
            <a:ext cx="12192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 is </a:t>
            </a:r>
            <a:r>
              <a:rPr lang="en-US" sz="7500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not</a:t>
            </a:r>
            <a:r>
              <a:rPr lang="mr-IN" sz="7500" i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7500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390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3012" y="2551837"/>
            <a:ext cx="4216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Coercive or</a:t>
            </a:r>
          </a:p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3B444D"/>
                </a:solidFill>
                <a:latin typeface="Gilroy ExtraBold" charset="0"/>
                <a:ea typeface="Gilroy ExtraBold" charset="0"/>
                <a:cs typeface="Gilroy ExtraBold" charset="0"/>
              </a:rPr>
              <a:t>telling people what to 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31711"/>
          <a:stretch/>
        </p:blipFill>
        <p:spPr>
          <a:xfrm>
            <a:off x="0" y="0"/>
            <a:ext cx="5277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9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52605"/>
            <a:ext cx="12192000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0" b="1" dirty="0">
                <a:latin typeface="Gilroy ExtraBold" charset="0"/>
                <a:ea typeface="Gilroy ExtraBold" charset="0"/>
                <a:cs typeface="Gilroy ExtraBold" charset="0"/>
              </a:rPr>
              <a:t>Trait-based or born </a:t>
            </a:r>
          </a:p>
          <a:p>
            <a:pPr algn="ctr">
              <a:lnSpc>
                <a:spcPct val="80000"/>
              </a:lnSpc>
            </a:pPr>
            <a:r>
              <a:rPr lang="en-US" sz="7500" b="1" dirty="0">
                <a:solidFill>
                  <a:srgbClr val="3B444D"/>
                </a:solidFill>
                <a:latin typeface="Gilroy ExtraBold" charset="0"/>
                <a:ea typeface="Gilroy ExtraBold" charset="0"/>
                <a:cs typeface="Gilroy ExtraBold" charset="0"/>
              </a:rPr>
              <a:t>that way.</a:t>
            </a:r>
          </a:p>
        </p:txBody>
      </p:sp>
    </p:spTree>
    <p:extLst>
      <p:ext uri="{BB962C8B-B14F-4D97-AF65-F5344CB8AC3E}">
        <p14:creationId xmlns:p14="http://schemas.microsoft.com/office/powerpoint/2010/main" val="1888223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0367" y="1551938"/>
            <a:ext cx="81743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is a </a:t>
            </a:r>
            <a:r>
              <a:rPr lang="en-US" sz="6000" b="1" i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process</a:t>
            </a: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by which an individual uses </a:t>
            </a:r>
            <a:r>
              <a:rPr lang="en-US" sz="6000" b="1" i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influence</a:t>
            </a: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with a </a:t>
            </a:r>
            <a:r>
              <a:rPr lang="en-US" sz="6000" b="1" i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group</a:t>
            </a: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for </a:t>
            </a:r>
            <a:r>
              <a:rPr lang="en-US" sz="6000" b="1" i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positive change.</a:t>
            </a:r>
            <a:endParaRPr lang="en-US" sz="4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973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9136" y="1117152"/>
            <a:ext cx="4800256" cy="543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Fellows leaders introduction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34" y="1830836"/>
            <a:ext cx="4316504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Your five top leaders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35" y="2568155"/>
            <a:ext cx="468689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9135" y="3305474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Our conceptions of leadership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9134" y="401964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5088" y="1117152"/>
            <a:ext cx="288683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19520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087" y="1310724"/>
            <a:ext cx="9085955" cy="63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14350" indent="-514350">
              <a:buAutoNum type="arabicParenR"/>
            </a:pPr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Podcast </a:t>
            </a:r>
            <a:r>
              <a:rPr lang="mr-IN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Susan David on Emotional Agility: </a:t>
            </a:r>
            <a:r>
              <a:rPr lang="en-US" altLang="en-US" sz="2000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hlinkClick r:id="rId2" action="ppaction://hlinkfile"/>
              </a:rPr>
              <a:t>bit.ly</a:t>
            </a:r>
            <a:r>
              <a:rPr lang="en-US" altLang="en-US" sz="20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hlinkClick r:id="rId2" action="ppaction://hlinkfile"/>
              </a:rPr>
              <a:t>/</a:t>
            </a:r>
            <a:r>
              <a:rPr lang="en-US" altLang="en-US" sz="2000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hlinkClick r:id="rId2" action="ppaction://hlinkfile"/>
              </a:rPr>
              <a:t>Emotionalagility</a:t>
            </a:r>
            <a:endParaRPr lang="en-US" altLang="en-US" sz="20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14350" indent="-514350">
              <a:buAutoNum type="arabicParenR"/>
            </a:pPr>
            <a:endParaRPr lang="en-US" altLang="en-US" sz="28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14350" indent="-514350">
              <a:buAutoNum type="arabicParenR"/>
            </a:pPr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Watch </a:t>
            </a:r>
            <a:r>
              <a:rPr lang="mr-IN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Youtube</a:t>
            </a: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videos and begin recruiting, interviewing fellows and planning orientations</a:t>
            </a:r>
          </a:p>
          <a:p>
            <a:pPr marL="514350" indent="-514350">
              <a:buAutoNum type="arabicParenR"/>
            </a:pPr>
            <a:endParaRPr lang="en-US" altLang="en-US" sz="28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14350" indent="-514350">
              <a:buAutoNum type="arabicParenR"/>
            </a:pPr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Scout </a:t>
            </a:r>
            <a:r>
              <a:rPr lang="mr-IN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Identify 4 potential locations for your fellows orientation by February 27</a:t>
            </a:r>
          </a:p>
          <a:p>
            <a:pPr marL="514350" indent="-514350">
              <a:buAutoNum type="arabicParenR"/>
            </a:pPr>
            <a:endParaRPr lang="en-US" alt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14350" indent="-514350">
              <a:buAutoNum type="arabicParenR"/>
            </a:pPr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Align </a:t>
            </a:r>
            <a:r>
              <a:rPr lang="mr-IN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8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With other FL’s in your community around applications and orientations</a:t>
            </a:r>
            <a:endParaRPr lang="en-US" altLang="en-US" sz="28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14350" indent="-514350">
              <a:buAutoNum type="arabicParenR"/>
            </a:pPr>
            <a:endParaRPr lang="en-US" altLang="en-US" sz="28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8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130" y="630253"/>
            <a:ext cx="12097870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Weekly assignment, due February 27: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7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734791"/>
            <a:ext cx="12192000" cy="3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OFA Training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today’s webinar.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Check the Fellows Leader website for a copy of the material covered </a:t>
            </a: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today, including a video and audio recording of the webinar. 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fellows@ofa.us</a:t>
            </a: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with any questions. </a:t>
            </a: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908345" y="5407257"/>
            <a:ext cx="3241044" cy="65666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2400" b="1" dirty="0" err="1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sz="2400" b="1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/</a:t>
            </a:r>
            <a:r>
              <a:rPr lang="en-US" sz="2400" b="1" dirty="0" err="1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defineleadership</a:t>
            </a:r>
            <a:endParaRPr lang="en-US" sz="2400" b="1" dirty="0">
              <a:solidFill>
                <a:schemeClr val="accent6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0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45411" y="1227285"/>
            <a:ext cx="4129646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We will meet for 90 minutes</a:t>
            </a:r>
          </a:p>
        </p:txBody>
      </p:sp>
      <p:sp>
        <p:nvSpPr>
          <p:cNvPr id="16" name="TextBox 15">
            <a:hlinkClick r:id="rId3"/>
          </p:cNvPr>
          <p:cNvSpPr txBox="1"/>
          <p:nvPr/>
        </p:nvSpPr>
        <p:spPr>
          <a:xfrm>
            <a:off x="6234550" y="2350794"/>
            <a:ext cx="4129646" cy="68047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You will need a pen and paper or means of taking notes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745" y="5186472"/>
            <a:ext cx="4682608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Please tweet -- #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OFAFellows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</p:txBody>
      </p:sp>
      <p:sp>
        <p:nvSpPr>
          <p:cNvPr id="22" name="TextBox 21">
            <a:hlinkClick r:id="rId3"/>
          </p:cNvPr>
          <p:cNvSpPr txBox="1"/>
          <p:nvPr/>
        </p:nvSpPr>
        <p:spPr>
          <a:xfrm>
            <a:off x="6220745" y="3636872"/>
            <a:ext cx="4459061" cy="68047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 recording of this call will be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available later this week. 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5" y="3610304"/>
            <a:ext cx="862606" cy="7417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5" y="4968966"/>
            <a:ext cx="769270" cy="782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8" y="920717"/>
            <a:ext cx="1009730" cy="98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0" y="2142179"/>
            <a:ext cx="805006" cy="1078404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95424" y="1047873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174904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4255" y="2301927"/>
            <a:ext cx="9923489" cy="221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5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We are living in </a:t>
            </a:r>
          </a:p>
          <a:p>
            <a:pPr lvl="0" algn="ctr" defTabSz="457200">
              <a:lnSpc>
                <a:spcPct val="80000"/>
              </a:lnSpc>
            </a:pPr>
            <a:r>
              <a:rPr lang="en-US" sz="85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ambiguous times.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85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29726" y="1141070"/>
            <a:ext cx="6427002" cy="312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Defining Leadership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Emotional Intelligence and Agility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Managing for Equity and Results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8780" y="1022642"/>
            <a:ext cx="3877536" cy="20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Phase 1: Leadership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as self-awareness</a:t>
            </a:r>
          </a:p>
        </p:txBody>
      </p:sp>
    </p:spTree>
    <p:extLst>
      <p:ext uri="{BB962C8B-B14F-4D97-AF65-F5344CB8AC3E}">
        <p14:creationId xmlns:p14="http://schemas.microsoft.com/office/powerpoint/2010/main" val="55125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18484" y="948566"/>
            <a:ext cx="6138244" cy="312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4: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Facilitation best practices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5: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Servant leadership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6: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Transformational leadership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2737" y="1006600"/>
            <a:ext cx="3219810" cy="154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Phase 2: Leadership 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in theory</a:t>
            </a:r>
          </a:p>
        </p:txBody>
      </p:sp>
    </p:spTree>
    <p:extLst>
      <p:ext uri="{BB962C8B-B14F-4D97-AF65-F5344CB8AC3E}">
        <p14:creationId xmlns:p14="http://schemas.microsoft.com/office/powerpoint/2010/main" val="122638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12928</TotalTime>
  <Words>1057</Words>
  <Application>Microsoft Macintosh PowerPoint</Application>
  <PresentationFormat>Widescreen</PresentationFormat>
  <Paragraphs>258</Paragraphs>
  <Slides>51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Gill Sans</vt:lpstr>
      <vt:lpstr>Gilroy ExtraBold</vt:lpstr>
      <vt:lpstr>Source Sans Pro</vt:lpstr>
      <vt:lpstr>Whitney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Miller</dc:creator>
  <cp:lastModifiedBy>Microsoft Office User</cp:lastModifiedBy>
  <cp:revision>193</cp:revision>
  <cp:lastPrinted>2017-08-23T21:25:06Z</cp:lastPrinted>
  <dcterms:created xsi:type="dcterms:W3CDTF">2017-01-24T22:12:49Z</dcterms:created>
  <dcterms:modified xsi:type="dcterms:W3CDTF">2019-02-22T05:22:39Z</dcterms:modified>
</cp:coreProperties>
</file>